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  <p:sldMasterId id="2147483661" r:id="rId4"/>
  </p:sldMasterIdLst>
  <p:notesMasterIdLst>
    <p:notesMasterId r:id="rId6"/>
  </p:notesMasterIdLst>
  <p:handoutMasterIdLst>
    <p:handoutMasterId r:id="rId37"/>
  </p:handoutMasterIdLst>
  <p:sldIdLst>
    <p:sldId id="257" r:id="rId5"/>
    <p:sldId id="312" r:id="rId7"/>
    <p:sldId id="1744" r:id="rId8"/>
    <p:sldId id="1745" r:id="rId9"/>
    <p:sldId id="1746" r:id="rId10"/>
    <p:sldId id="1747" r:id="rId11"/>
    <p:sldId id="1748" r:id="rId12"/>
    <p:sldId id="1749" r:id="rId13"/>
    <p:sldId id="1750" r:id="rId14"/>
    <p:sldId id="1751" r:id="rId15"/>
    <p:sldId id="1752" r:id="rId16"/>
    <p:sldId id="1753" r:id="rId17"/>
    <p:sldId id="1754" r:id="rId18"/>
    <p:sldId id="1755" r:id="rId19"/>
    <p:sldId id="1756" r:id="rId20"/>
    <p:sldId id="1757" r:id="rId21"/>
    <p:sldId id="1731" r:id="rId22"/>
    <p:sldId id="337" r:id="rId23"/>
    <p:sldId id="1732" r:id="rId24"/>
    <p:sldId id="1733" r:id="rId25"/>
    <p:sldId id="1734" r:id="rId26"/>
    <p:sldId id="1742" r:id="rId27"/>
    <p:sldId id="1735" r:id="rId28"/>
    <p:sldId id="1736" r:id="rId29"/>
    <p:sldId id="1737" r:id="rId30"/>
    <p:sldId id="1738" r:id="rId31"/>
    <p:sldId id="1739" r:id="rId32"/>
    <p:sldId id="1740" r:id="rId33"/>
    <p:sldId id="1741" r:id="rId34"/>
    <p:sldId id="1743" r:id="rId35"/>
    <p:sldId id="260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88182" autoAdjust="0"/>
  </p:normalViewPr>
  <p:slideViewPr>
    <p:cSldViewPr snapToGrid="0" showGuides="1">
      <p:cViewPr varScale="1">
        <p:scale>
          <a:sx n="110" d="100"/>
          <a:sy n="110" d="100"/>
        </p:scale>
        <p:origin x="974" y="77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、这里</a:t>
            </a:r>
            <a:r>
              <a:rPr lang="zh-CN" altLang="en-US" dirty="0"/>
              <a:t>是</a:t>
            </a:r>
            <a:r>
              <a:rPr lang="en-US" altLang="zh-CN" dirty="0"/>
              <a:t>1#</a:t>
            </a:r>
            <a:r>
              <a:rPr lang="zh-CN" altLang="en-US" dirty="0"/>
              <a:t>封面；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从图上可以看出，设定值跟踪的效果比较好，最大的超调能够被控制在十几度，而且基本只出现一次，其余的超调都非常小，也没有过多的震荡，能比较好的完成对于多段阶跃输入的跟踪。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有限的测试范围内，减少机械臂质量，似乎控制效果并没有得到改善，但也没有变差；但是增加机械臂的质量，控制器的效果就会变差，首先有可能超调增加，甚至在质量增大很多倍的时候控制器完全失效，产生震荡。所以对于不同质量的机械臂，要设计不同的控制器进行有效的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可以看出，机械臂长度的增大会使得控制器的控制难度增大，在控制器参数不变的情况下，超调和震荡都有可能会加剧，这也比较符合我们的常识。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、这里是另一种文字页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转场页，图片为紫金港西区求是书院建筑群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/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/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  <a:endParaRPr lang="en-US" altLang="zh-CN" sz="1000" b="1" kern="1200" dirty="0">
              <a:solidFill>
                <a:schemeClr val="bg1">
                  <a:lumMod val="9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75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占位符 77"/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  <a:endParaRPr lang="zh-CN" altLang="en-US" dirty="0"/>
          </a:p>
        </p:txBody>
      </p:sp>
      <p:sp>
        <p:nvSpPr>
          <p:cNvPr id="78" name="文本占位符 77"/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Group 74"/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76" name="直接连接符 75"/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/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</a:endParaRPr>
          </a:p>
        </p:txBody>
      </p:sp>
      <p:sp>
        <p:nvSpPr>
          <p:cNvPr id="73" name="文本框 72"/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</a:endParaRPr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/>
          <p:cNvSpPr txBox="1"/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/>
          <p:cNvSpPr txBox="1"/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/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  <a:endParaRPr lang="zh-CN" altLang="en-US" dirty="0"/>
          </a:p>
        </p:txBody>
      </p:sp>
      <p:grpSp>
        <p:nvGrpSpPr>
          <p:cNvPr id="87" name="Group 74"/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  <a:endParaRPr lang="zh-CN" altLang="en-US" sz="5400" b="1" kern="1200" dirty="0">
              <a:solidFill>
                <a:schemeClr val="tx1">
                  <a:lumMod val="75000"/>
                  <a:lumOff val="25000"/>
                </a:schemeClr>
              </a:solidFill>
              <a:latin typeface="方正粗雅宋简体" panose="02000000000000000000" pitchFamily="2" charset="-122"/>
              <a:ea typeface="方正粗雅宋简体" panose="02000000000000000000" pitchFamily="2" charset="-122"/>
              <a:cs typeface="+mj-cs"/>
            </a:endParaRP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  <a:endParaRPr lang="zh-CN" altLang="en-US" sz="3600" b="1" kern="1200" dirty="0">
              <a:solidFill>
                <a:srgbClr val="04428A"/>
              </a:solidFill>
              <a:latin typeface="方正粗雅宋简体" panose="02000000000000000000" pitchFamily="2" charset="-122"/>
              <a:ea typeface="方正粗雅宋简体" panose="02000000000000000000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4" name="任意多边形: 形状 23"/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Group 74"/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18800" y="4791736"/>
            <a:ext cx="7754400" cy="721821"/>
          </a:xfrm>
        </p:spPr>
        <p:txBody>
          <a:bodyPr/>
          <a:lstStyle/>
          <a:p>
            <a:r>
              <a:rPr lang="zh-CN" altLang="en-US" sz="4400" dirty="0"/>
              <a:t>运行对象的串级</a:t>
            </a:r>
            <a:r>
              <a:rPr lang="en-US" altLang="zh-CN" sz="4400" dirty="0"/>
              <a:t>PID</a:t>
            </a:r>
            <a:r>
              <a:rPr lang="zh-CN" altLang="en-US" sz="4400" dirty="0"/>
              <a:t>控制仿真</a:t>
            </a:r>
            <a:endParaRPr lang="zh-CN" altLang="en-US" sz="4400" dirty="0"/>
          </a:p>
        </p:txBody>
      </p:sp>
      <p:sp>
        <p:nvSpPr>
          <p:cNvPr id="94" name="矩形: 圆角 93"/>
          <p:cNvSpPr/>
          <p:nvPr/>
        </p:nvSpPr>
        <p:spPr>
          <a:xfrm>
            <a:off x="4801010" y="6253682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5" name="文本占位符 11"/>
          <p:cNvSpPr txBox="1"/>
          <p:nvPr/>
        </p:nvSpPr>
        <p:spPr>
          <a:xfrm>
            <a:off x="5001876" y="6257231"/>
            <a:ext cx="2050956" cy="386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徐浩 杜浩哲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整定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8152" y="1116216"/>
            <a:ext cx="6738206" cy="53781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884" y="1491916"/>
            <a:ext cx="4491268" cy="2149642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为了减少超调，在外部控制器引</a:t>
            </a:r>
            <a:endParaRPr lang="en-US" altLang="zh-CN" sz="24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入了较为微弱的微分作用</a:t>
            </a:r>
            <a:endParaRPr lang="en-US" altLang="zh-CN" sz="24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综合超调量和调整时间的考虑</a:t>
            </a:r>
            <a:endParaRPr lang="en-US" altLang="zh-CN" sz="24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选择微分作用为</a:t>
            </a:r>
            <a:r>
              <a:rPr lang="en-US" altLang="zh-CN" sz="2400" dirty="0"/>
              <a:t>0.05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设定值跟踪与抗干扰响应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3641558" y="1219200"/>
            <a:ext cx="7083191" cy="5275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8218" y="1219200"/>
            <a:ext cx="2506245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设定值跟踪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设定值跟踪与抗干扰响应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50231" y="906882"/>
            <a:ext cx="2919663" cy="101065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扰动较小时 基本没有影响</a:t>
            </a:r>
            <a:endParaRPr lang="en-US" altLang="zh-CN" sz="24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sz="24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31047" y="1724660"/>
            <a:ext cx="4784725" cy="38481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07773" y="1196006"/>
            <a:ext cx="5228670" cy="4465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设定值跟踪与抗干扰响应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50543" y="1219429"/>
            <a:ext cx="6759141" cy="52749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368" y="1219429"/>
            <a:ext cx="3700312" cy="13390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扰动较大时</a:t>
            </a:r>
            <a:endParaRPr lang="en-US" altLang="zh-CN" sz="2400" dirty="0"/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t = 65</a:t>
            </a:r>
            <a:r>
              <a:rPr lang="zh-CN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时</a:t>
            </a:r>
            <a:endParaRPr lang="en-US" altLang="zh-CN" sz="2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引起了约</a:t>
            </a:r>
            <a:r>
              <a:rPr lang="en-US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0.12</a:t>
            </a:r>
            <a:r>
              <a:rPr lang="zh-CN" altLang="zh-CN" sz="2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°的扰动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改变参数对控制系统性能的影响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8218" y="1066618"/>
            <a:ext cx="621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．改变传感变送环节的动态特性</a:t>
            </a:r>
            <a:endParaRPr lang="zh-CN" altLang="en-US" sz="24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46348" y="1777643"/>
            <a:ext cx="6991272" cy="47166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75684" y="1066618"/>
            <a:ext cx="621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改善了超调量，对响应时间也无明显影响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改变参数对控制系统性能的影响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8218" y="1018491"/>
            <a:ext cx="621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B</a:t>
            </a:r>
            <a:r>
              <a:rPr lang="zh-CN" altLang="en-US" sz="2400" dirty="0"/>
              <a:t>．改变了摇杆长度</a:t>
            </a:r>
            <a:endParaRPr lang="zh-CN" altLang="en-US" sz="24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556" y="1695561"/>
            <a:ext cx="6969615" cy="49604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77315" y="1013501"/>
            <a:ext cx="621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摇杆加长时，超调量急剧增大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改变参数对控制系统性能的影响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194" y="1723939"/>
            <a:ext cx="5811253" cy="49320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3505" y="1009821"/>
            <a:ext cx="6216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C</a:t>
            </a:r>
            <a:r>
              <a:rPr lang="zh-CN" altLang="en-US" sz="2400" dirty="0"/>
              <a:t>．改变摇杆质量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18218" y="1892710"/>
            <a:ext cx="3902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可以看出，三种不同质量得到的响应曲线几乎相互重合，所以可以看出并无明显影响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F3F3F"/>
                </a:solidFill>
                <a:latin typeface="Arial" panose="020B0604020202020204"/>
                <a:ea typeface="微软雅黑" panose="020B0503020204020204" charset="-122"/>
              </a:rPr>
              <a:t>仿真对象</a:t>
            </a:r>
            <a:r>
              <a:rPr lang="en-US" altLang="zh-CN" dirty="0">
                <a:solidFill>
                  <a:srgbClr val="3F3F3F"/>
                </a:solidFill>
                <a:latin typeface="Arial" panose="020B0604020202020204"/>
                <a:ea typeface="微软雅黑" panose="020B0503020204020204" charset="-122"/>
              </a:rPr>
              <a:t>3-2</a:t>
            </a:r>
            <a:endParaRPr lang="zh-CN" altLang="zh-CN" b="0" dirty="0">
              <a:solidFill>
                <a:srgbClr val="3F3F3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129" y="148854"/>
            <a:ext cx="35242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/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基于运动学方程建立机理模型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40873" y="1995055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06" y="1341783"/>
            <a:ext cx="5944115" cy="416088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47" y="1084950"/>
            <a:ext cx="5585944" cy="4633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建立控制系统方块图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894435" y="1400440"/>
            <a:ext cx="7679055" cy="4469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/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/>
            <p:cNvSpPr/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/>
            <p:cNvSpPr/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/>
            <p:cNvSpPr/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/>
            <p:cNvSpPr/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/>
            <p:cNvSpPr/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/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/>
            <p:cNvSpPr/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/>
            <p:cNvSpPr/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/>
            <p:cNvSpPr/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/>
            <p:cNvSpPr/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/>
            <p:cNvSpPr/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/>
            <p:cNvSpPr/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/>
            <p:cNvSpPr/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/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/>
            <p:cNvSpPr/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/>
            <p:cNvSpPr/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/>
            <p:cNvSpPr/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/>
            <p:cNvSpPr/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/>
            <p:cNvSpPr/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/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/>
            <p:cNvSpPr/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/>
            <p:cNvSpPr/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/>
            <p:cNvSpPr/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/>
            <p:cNvSpPr/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/>
            <p:cNvSpPr/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/>
            <p:cNvSpPr/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/>
            <p:cNvSpPr/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/>
            <p:cNvSpPr/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/>
            <p:cNvSpPr/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/>
            <p:cNvSpPr/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/>
            <p:cNvSpPr/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/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/>
            <p:cNvSpPr/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/>
            <p:cNvSpPr/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/>
          <p:cNvPicPr>
            <a:picLocks noChangeAspect="1"/>
          </p:cNvPicPr>
          <p:nvPr/>
        </p:nvPicPr>
        <p:blipFill>
          <a:blip r:embed="rId1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F3F3F"/>
                </a:solidFill>
                <a:latin typeface="Arial" panose="020B0604020202020204"/>
                <a:ea typeface="微软雅黑" panose="020B0503020204020204" charset="-122"/>
              </a:rPr>
              <a:t>仿真对象</a:t>
            </a:r>
            <a:r>
              <a:rPr lang="en-US" altLang="zh-CN" dirty="0">
                <a:solidFill>
                  <a:srgbClr val="3F3F3F"/>
                </a:solidFill>
                <a:latin typeface="Arial" panose="020B0604020202020204"/>
                <a:ea typeface="微软雅黑" panose="020B0503020204020204" charset="-122"/>
              </a:rPr>
              <a:t>3-1</a:t>
            </a:r>
            <a:endParaRPr lang="zh-CN" altLang="zh-CN" b="0" dirty="0">
              <a:solidFill>
                <a:srgbClr val="3F3F3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07" y="434514"/>
            <a:ext cx="39147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建立</a:t>
            </a:r>
            <a:r>
              <a:rPr lang="en-US" altLang="zh-CN" dirty="0"/>
              <a:t>Simulink</a:t>
            </a:r>
            <a:r>
              <a:rPr lang="zh-CN" altLang="en-US" dirty="0"/>
              <a:t>仿真模型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491726" y="1450174"/>
            <a:ext cx="5423535" cy="375539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718181" y="899324"/>
            <a:ext cx="6162040" cy="520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被控对象开环输入输出响应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8" y="1810992"/>
            <a:ext cx="4465291" cy="3352823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4493881" y="3124650"/>
            <a:ext cx="1018309" cy="729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24" y="3449556"/>
            <a:ext cx="4109566" cy="3079531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55" y="401454"/>
            <a:ext cx="3971020" cy="2848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被控对象开环输入输出响应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8" name="箭头: 右 7"/>
          <p:cNvSpPr/>
          <p:nvPr/>
        </p:nvSpPr>
        <p:spPr>
          <a:xfrm>
            <a:off x="4493881" y="3124650"/>
            <a:ext cx="1018309" cy="729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" y="1805305"/>
            <a:ext cx="4329430" cy="324739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89" y="1698368"/>
            <a:ext cx="4555259" cy="3582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参数整定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40812" y="2042358"/>
            <a:ext cx="8877806" cy="229292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选择一组</a:t>
            </a:r>
            <a:r>
              <a:rPr lang="en-US" altLang="zh-CN" dirty="0"/>
              <a:t>PID</a:t>
            </a:r>
            <a:r>
              <a:rPr lang="zh-CN" altLang="en-US" dirty="0"/>
              <a:t>参数初值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根据得到的响应对应调整，如调整比例作用，加入微分作用等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最后再总的进行经验性的调整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38" y="2934950"/>
            <a:ext cx="4727338" cy="33164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6" y="3764652"/>
            <a:ext cx="3299746" cy="1234547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>
            <a:off x="5197755" y="4125790"/>
            <a:ext cx="1018309" cy="729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参数整定 </a:t>
            </a:r>
            <a:r>
              <a:rPr lang="en-US" altLang="zh-CN" dirty="0"/>
              <a:t>– </a:t>
            </a:r>
            <a:r>
              <a:rPr lang="zh-CN" altLang="en-US" dirty="0"/>
              <a:t>改变内环比例参数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8" y="1197608"/>
            <a:ext cx="5508856" cy="4262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5424" y="5640785"/>
            <a:ext cx="10688782" cy="77602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10000"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图上可以看出，调整内环比例参数的效果可以说是立竿见影，比例作用的增强消除了震荡，也减小了超调，而且在一定范围内两个内环比例系数越大，效果越好，过大的比例参数会使得震荡加剧，超调增加，系统稳定性下降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参数整定 </a:t>
            </a:r>
            <a:r>
              <a:rPr lang="en-US" altLang="zh-CN" dirty="0"/>
              <a:t>– </a:t>
            </a:r>
            <a:r>
              <a:rPr lang="zh-CN" altLang="en-US" dirty="0"/>
              <a:t>外环加入微分作用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53" y="1113571"/>
            <a:ext cx="5730875" cy="42989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28799" y="5472545"/>
            <a:ext cx="9150927" cy="87394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加入微分作用后，对于多段阶跃的输入信号来说，信号的超调和震荡都有所减少，响应速度加快，当然从图上可以看出，微分作用也不是越强越好，是由一定限度的。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设定值跟踪实验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39" y="1450174"/>
            <a:ext cx="5460682" cy="3979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07 </a:t>
            </a:r>
            <a:r>
              <a:rPr lang="zh-CN" altLang="en-US" dirty="0"/>
              <a:t>改变系统参数 </a:t>
            </a:r>
            <a:r>
              <a:rPr lang="en-US" altLang="zh-CN" dirty="0"/>
              <a:t>- </a:t>
            </a:r>
            <a:r>
              <a:rPr lang="zh-CN" altLang="en-US" dirty="0"/>
              <a:t>改变角速度、角度变送环节参数</a:t>
            </a:r>
            <a:r>
              <a:rPr lang="en-US" altLang="zh-CN" dirty="0"/>
              <a:t>T1</a:t>
            </a:r>
            <a:r>
              <a:rPr lang="zh-CN" altLang="en-US" dirty="0"/>
              <a:t>、</a:t>
            </a:r>
            <a:r>
              <a:rPr lang="en-US" altLang="zh-CN" dirty="0"/>
              <a:t>T2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33" y="1197607"/>
            <a:ext cx="6250039" cy="43026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13709" y="5417127"/>
            <a:ext cx="8309770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从图上可以看出，如果变送器的动态性能参数发生了改变，那么超调量等参数也会随之发生改变，所以要根据需求选择传感变送器。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改变系统参数 </a:t>
            </a:r>
            <a:r>
              <a:rPr lang="en-US" altLang="zh-CN" dirty="0"/>
              <a:t>- </a:t>
            </a:r>
            <a:r>
              <a:rPr lang="zh-CN" altLang="en-US" dirty="0"/>
              <a:t>改变机械臂质量</a:t>
            </a:r>
            <a:r>
              <a:rPr lang="en-US" altLang="zh-CN" dirty="0"/>
              <a:t>m1</a:t>
            </a:r>
            <a:r>
              <a:rPr lang="zh-CN" altLang="en-US" dirty="0"/>
              <a:t>、</a:t>
            </a:r>
            <a:r>
              <a:rPr lang="en-US" altLang="zh-CN" dirty="0"/>
              <a:t>m2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8582" y="1973631"/>
            <a:ext cx="9088582" cy="343419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53" y="1362508"/>
            <a:ext cx="5443365" cy="41329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9255" y="5611091"/>
            <a:ext cx="9940636" cy="60107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5000" lnSpcReduction="20000"/>
          </a:bodyPr>
          <a:lstStyle/>
          <a:p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有限的测试范围内，减少机械臂质量，似乎控制效果并没有得到改善，但也没有变差；但是增加机械臂的质量，控制器的效果就会变差，首先有可能超调增加，甚至在质量增大很多倍的时候控制器完全失效，产生震荡。所以对于不同质量的机械臂，要设计不同的控制器进行有效的控制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改变系统参数 </a:t>
            </a:r>
            <a:r>
              <a:rPr lang="en-US" altLang="zh-CN" dirty="0"/>
              <a:t>- </a:t>
            </a:r>
            <a:r>
              <a:rPr lang="zh-CN" altLang="en-US" dirty="0"/>
              <a:t>改变机械臂长度</a:t>
            </a:r>
            <a:r>
              <a:rPr lang="en-US" altLang="zh-CN" dirty="0"/>
              <a:t>l1</a:t>
            </a:r>
            <a:r>
              <a:rPr lang="zh-CN" altLang="en-US" dirty="0"/>
              <a:t>、</a:t>
            </a:r>
            <a:r>
              <a:rPr lang="en-US" altLang="zh-CN" dirty="0"/>
              <a:t>l2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75" y="1428750"/>
            <a:ext cx="5568897" cy="4002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/>
          <p:cNvSpPr/>
          <p:nvPr/>
        </p:nvSpPr>
        <p:spPr>
          <a:xfrm>
            <a:off x="1197460" y="1699589"/>
            <a:ext cx="9797080" cy="3816627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仿真对象的机理模型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14"/>
          <p:cNvSpPr/>
          <p:nvPr/>
        </p:nvSpPr>
        <p:spPr>
          <a:xfrm>
            <a:off x="1051687" y="1663146"/>
            <a:ext cx="10154889" cy="4055166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-1" fmla="*/ 0 w 9588358"/>
              <a:gd name="connsiteY0-2" fmla="*/ 0 h 3806688"/>
              <a:gd name="connsiteX1-3" fmla="*/ 9588358 w 9588358"/>
              <a:gd name="connsiteY1-4" fmla="*/ 59635 h 3806688"/>
              <a:gd name="connsiteX2-5" fmla="*/ 9588358 w 9588358"/>
              <a:gd name="connsiteY2-6" fmla="*/ 3806688 h 3806688"/>
              <a:gd name="connsiteX3-7" fmla="*/ 228600 w 9588358"/>
              <a:gd name="connsiteY3-8" fmla="*/ 3806688 h 3806688"/>
              <a:gd name="connsiteX4-9" fmla="*/ 0 w 9588358"/>
              <a:gd name="connsiteY4-10" fmla="*/ 0 h 3806688"/>
              <a:gd name="connsiteX0-11" fmla="*/ 0 w 9797080"/>
              <a:gd name="connsiteY0-12" fmla="*/ 0 h 3806688"/>
              <a:gd name="connsiteX1-13" fmla="*/ 9797080 w 9797080"/>
              <a:gd name="connsiteY1-14" fmla="*/ 39756 h 3806688"/>
              <a:gd name="connsiteX2-15" fmla="*/ 9588358 w 9797080"/>
              <a:gd name="connsiteY2-16" fmla="*/ 3806688 h 3806688"/>
              <a:gd name="connsiteX3-17" fmla="*/ 228600 w 9797080"/>
              <a:gd name="connsiteY3-18" fmla="*/ 3806688 h 3806688"/>
              <a:gd name="connsiteX4-19" fmla="*/ 0 w 9797080"/>
              <a:gd name="connsiteY4-20" fmla="*/ 0 h 3806688"/>
              <a:gd name="connsiteX0-21" fmla="*/ 0 w 9797080"/>
              <a:gd name="connsiteY0-22" fmla="*/ 0 h 3806688"/>
              <a:gd name="connsiteX1-23" fmla="*/ 9797080 w 9797080"/>
              <a:gd name="connsiteY1-24" fmla="*/ 39756 h 3806688"/>
              <a:gd name="connsiteX2-25" fmla="*/ 9588358 w 9797080"/>
              <a:gd name="connsiteY2-26" fmla="*/ 3806688 h 3806688"/>
              <a:gd name="connsiteX3-27" fmla="*/ 347870 w 9797080"/>
              <a:gd name="connsiteY3-28" fmla="*/ 3806688 h 3806688"/>
              <a:gd name="connsiteX4-29" fmla="*/ 0 w 9797080"/>
              <a:gd name="connsiteY4-30" fmla="*/ 0 h 3806688"/>
              <a:gd name="connsiteX0-31" fmla="*/ 0 w 9797080"/>
              <a:gd name="connsiteY0-32" fmla="*/ 0 h 3816627"/>
              <a:gd name="connsiteX1-33" fmla="*/ 9797080 w 9797080"/>
              <a:gd name="connsiteY1-34" fmla="*/ 39756 h 3816627"/>
              <a:gd name="connsiteX2-35" fmla="*/ 9479028 w 9797080"/>
              <a:gd name="connsiteY2-36" fmla="*/ 3816627 h 3816627"/>
              <a:gd name="connsiteX3-37" fmla="*/ 347870 w 9797080"/>
              <a:gd name="connsiteY3-38" fmla="*/ 3806688 h 3816627"/>
              <a:gd name="connsiteX4-39" fmla="*/ 0 w 9797080"/>
              <a:gd name="connsiteY4-40" fmla="*/ 0 h 3816627"/>
              <a:gd name="connsiteX0-41" fmla="*/ 0 w 9797080"/>
              <a:gd name="connsiteY0-42" fmla="*/ 0 h 3816627"/>
              <a:gd name="connsiteX1-43" fmla="*/ 9797080 w 9797080"/>
              <a:gd name="connsiteY1-44" fmla="*/ 39756 h 3816627"/>
              <a:gd name="connsiteX2-45" fmla="*/ 9479028 w 9797080"/>
              <a:gd name="connsiteY2-46" fmla="*/ 3816627 h 3816627"/>
              <a:gd name="connsiteX3-47" fmla="*/ 616227 w 9797080"/>
              <a:gd name="connsiteY3-48" fmla="*/ 3806688 h 3816627"/>
              <a:gd name="connsiteX4-49" fmla="*/ 0 w 9797080"/>
              <a:gd name="connsiteY4-50" fmla="*/ 0 h 3816627"/>
              <a:gd name="connsiteX0-51" fmla="*/ 0 w 10154889"/>
              <a:gd name="connsiteY0-52" fmla="*/ 0 h 3816627"/>
              <a:gd name="connsiteX1-53" fmla="*/ 10154889 w 10154889"/>
              <a:gd name="connsiteY1-54" fmla="*/ 377687 h 3816627"/>
              <a:gd name="connsiteX2-55" fmla="*/ 9479028 w 10154889"/>
              <a:gd name="connsiteY2-56" fmla="*/ 3816627 h 3816627"/>
              <a:gd name="connsiteX3-57" fmla="*/ 616227 w 10154889"/>
              <a:gd name="connsiteY3-58" fmla="*/ 3806688 h 3816627"/>
              <a:gd name="connsiteX4-59" fmla="*/ 0 w 10154889"/>
              <a:gd name="connsiteY4-60" fmla="*/ 0 h 3816627"/>
              <a:gd name="connsiteX0-61" fmla="*/ 0 w 10154889"/>
              <a:gd name="connsiteY0-62" fmla="*/ 0 h 4055166"/>
              <a:gd name="connsiteX1-63" fmla="*/ 10154889 w 10154889"/>
              <a:gd name="connsiteY1-64" fmla="*/ 377687 h 4055166"/>
              <a:gd name="connsiteX2-65" fmla="*/ 9359758 w 10154889"/>
              <a:gd name="connsiteY2-66" fmla="*/ 4055166 h 4055166"/>
              <a:gd name="connsiteX3-67" fmla="*/ 616227 w 10154889"/>
              <a:gd name="connsiteY3-68" fmla="*/ 3806688 h 4055166"/>
              <a:gd name="connsiteX4-69" fmla="*/ 0 w 10154889"/>
              <a:gd name="connsiteY4-70" fmla="*/ 0 h 4055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427747" y="1878491"/>
            <a:ext cx="9336506" cy="3458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 </a:t>
            </a:r>
            <a:r>
              <a:rPr lang="zh-CN" altLang="en-US" dirty="0"/>
              <a:t>改变系统参数 </a:t>
            </a:r>
            <a:r>
              <a:rPr lang="en-US" altLang="zh-CN" dirty="0"/>
              <a:t>- </a:t>
            </a:r>
            <a:r>
              <a:rPr lang="zh-CN" altLang="en-US" dirty="0"/>
              <a:t>改变重力加速度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8521" y="1428750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endParaRPr lang="zh-CN" altLang="en-US" sz="5400" b="1" cap="none" spc="0" dirty="0">
              <a:ln w="10160">
                <a:noFill/>
                <a:prstDash val="solid"/>
              </a:ln>
              <a:solidFill>
                <a:schemeClr val="tx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3164" y="1973631"/>
            <a:ext cx="9005454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521" y="1973631"/>
            <a:ext cx="8877806" cy="358204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49" y="1243155"/>
            <a:ext cx="5743859" cy="431251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8745" y="5493327"/>
            <a:ext cx="9504219" cy="68800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无论是南极还是月球、木星，其实控制器的效果可能会有一些差异，但是控制效果都还是比较好的，在比较极端的重力加速度下也能有比较好的效果。所以其实重力加速度有影响，但是影响不大。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蛋糕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>
            <a:fillRect/>
          </a:stretch>
        </p:blipFill>
        <p:spPr>
          <a:xfrm>
            <a:off x="522525" y="587839"/>
            <a:ext cx="11146951" cy="62701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solidFill>
            <a:srgbClr val="04428A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6" name="标题 86"/>
          <p:cNvSpPr txBox="1"/>
          <p:nvPr/>
        </p:nvSpPr>
        <p:spPr>
          <a:xfrm>
            <a:off x="2708988" y="2767779"/>
            <a:ext cx="6774024" cy="110817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/>
              <a:t>谢谢大家！</a:t>
            </a:r>
            <a:endParaRPr lang="zh-CN" altLang="en-US" sz="4800" dirty="0"/>
          </a:p>
        </p:txBody>
      </p:sp>
      <p:grpSp>
        <p:nvGrpSpPr>
          <p:cNvPr id="245" name="组合 244"/>
          <p:cNvGrpSpPr/>
          <p:nvPr/>
        </p:nvGrpSpPr>
        <p:grpSpPr>
          <a:xfrm>
            <a:off x="3330575" y="1207808"/>
            <a:ext cx="3467101" cy="960438"/>
            <a:chOff x="3330575" y="1207808"/>
            <a:chExt cx="3467101" cy="960438"/>
          </a:xfrm>
        </p:grpSpPr>
        <p:sp>
          <p:nvSpPr>
            <p:cNvPr id="246" name="Freeform 118"/>
            <p:cNvSpPr/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7" name="Freeform 119"/>
            <p:cNvSpPr/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120"/>
            <p:cNvSpPr/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9" name="Freeform 121"/>
            <p:cNvSpPr/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0" name="Freeform 122"/>
            <p:cNvSpPr/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1" name="Freeform 123"/>
            <p:cNvSpPr/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2" name="Freeform 124"/>
            <p:cNvSpPr/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3" name="Freeform 125"/>
            <p:cNvSpPr/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4" name="Freeform 126"/>
            <p:cNvSpPr/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5" name="Freeform 127"/>
            <p:cNvSpPr/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6" name="Freeform 128"/>
            <p:cNvSpPr/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7" name="Freeform 129"/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8" name="Freeform 130"/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9" name="Freeform 131"/>
            <p:cNvSpPr/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0" name="Freeform 132"/>
            <p:cNvSpPr/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1" name="Freeform 133"/>
            <p:cNvSpPr/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2" name="Freeform 134"/>
            <p:cNvSpPr/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3" name="Freeform 135"/>
            <p:cNvSpPr/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4" name="Freeform 136"/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5" name="Freeform 137"/>
            <p:cNvSpPr/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" name="Freeform 138"/>
            <p:cNvSpPr/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7" name="Freeform 139"/>
            <p:cNvSpPr/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8" name="Freeform 140"/>
            <p:cNvSpPr/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9" name="Freeform 141"/>
            <p:cNvSpPr/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0" name="Freeform 142"/>
            <p:cNvSpPr/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1" name="Freeform 143"/>
            <p:cNvSpPr/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2" name="Freeform 144"/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3" name="Freeform 145"/>
            <p:cNvSpPr/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4" name="Freeform 146"/>
            <p:cNvSpPr/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5" name="Freeform 147"/>
            <p:cNvSpPr/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6" name="Freeform 148"/>
            <p:cNvSpPr/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" name="Freeform 149"/>
            <p:cNvSpPr/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8" name="Freeform 150"/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9" name="Freeform 151"/>
            <p:cNvSpPr/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0" name="Freeform 152"/>
            <p:cNvSpPr/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1" name="Freeform 153"/>
            <p:cNvSpPr/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2" name="Freeform 154"/>
            <p:cNvSpPr/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3" name="Freeform 155"/>
            <p:cNvSpPr/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4" name="Freeform 156"/>
            <p:cNvSpPr/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5" name="Freeform 157"/>
            <p:cNvSpPr/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6" name="Freeform 158"/>
            <p:cNvSpPr/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7" name="Freeform 159"/>
            <p:cNvSpPr/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8" name="Freeform 160"/>
            <p:cNvSpPr/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9" name="Freeform 161"/>
            <p:cNvSpPr/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0" name="Freeform 162"/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1" name="Freeform 163"/>
            <p:cNvSpPr/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2" name="Freeform 164"/>
            <p:cNvSpPr/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3" name="Freeform 165"/>
            <p:cNvSpPr/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4" name="Freeform 166"/>
            <p:cNvSpPr/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控制系统方框图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40" y="1880352"/>
            <a:ext cx="7710119" cy="309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Simulink</a:t>
            </a:r>
            <a:r>
              <a:rPr lang="zh-CN" altLang="en-US" dirty="0"/>
              <a:t>仿真模型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103" y="946484"/>
            <a:ext cx="11436548" cy="5069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 Simulink</a:t>
            </a:r>
            <a:r>
              <a:rPr lang="zh-CN" altLang="en-US" dirty="0"/>
              <a:t>仿真模型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346" y="1267325"/>
            <a:ext cx="11250257" cy="442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被控对象开环输入输出响应测试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" y="1693545"/>
            <a:ext cx="4876800" cy="39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545"/>
            <a:ext cx="4876800" cy="369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整定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0692" y="803086"/>
            <a:ext cx="5796781" cy="93044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外部控制器维持在（</a:t>
            </a:r>
            <a:r>
              <a:rPr lang="en-US" altLang="zh-CN" sz="2400" dirty="0" err="1"/>
              <a:t>kp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ki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kd</a:t>
            </a:r>
            <a:r>
              <a:rPr lang="zh-CN" altLang="en-US" sz="2400" dirty="0"/>
              <a:t>）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039268" y="1733529"/>
            <a:ext cx="5471528" cy="470323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1205" y="1733529"/>
            <a:ext cx="5047382" cy="4482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 PID</a:t>
            </a:r>
            <a:r>
              <a:rPr lang="zh-CN" altLang="en-US" dirty="0"/>
              <a:t>整定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042611" y="1187115"/>
            <a:ext cx="7214937" cy="49991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179" y="1187115"/>
            <a:ext cx="2839452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调整内部</a:t>
            </a:r>
            <a:r>
              <a:rPr lang="en-US" altLang="zh-CN" sz="2400" dirty="0"/>
              <a:t>PID</a:t>
            </a:r>
            <a:r>
              <a:rPr lang="zh-CN" altLang="en-US" sz="2400" dirty="0"/>
              <a:t>的比例参数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49179" y="2101515"/>
            <a:ext cx="231006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zh-CN" altLang="en-US" sz="2400" dirty="0"/>
              <a:t>最后选择了</a:t>
            </a:r>
            <a:r>
              <a:rPr lang="en-US" altLang="zh-CN" sz="2400" dirty="0"/>
              <a:t>K = 4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WPS 演示</Application>
  <PresentationFormat>宽屏</PresentationFormat>
  <Paragraphs>199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方正粗雅宋简体</vt:lpstr>
      <vt:lpstr>方正准雅宋简体</vt:lpstr>
      <vt:lpstr>Calibri</vt:lpstr>
      <vt:lpstr>等线</vt:lpstr>
      <vt:lpstr>微软雅黑</vt:lpstr>
      <vt:lpstr>Segoe UI</vt:lpstr>
      <vt:lpstr>Segoe UI Light</vt:lpstr>
      <vt:lpstr>Arial</vt:lpstr>
      <vt:lpstr>Arial Unicode MS</vt:lpstr>
      <vt:lpstr>Times New Roman</vt:lpstr>
      <vt:lpstr>Office 主题​​</vt:lpstr>
      <vt:lpstr>1_OfficePLUS</vt:lpstr>
      <vt:lpstr>2_OfficePLUS</vt:lpstr>
      <vt:lpstr>PowerPoint 演示文稿</vt:lpstr>
      <vt:lpstr>PowerPoint 演示文稿</vt:lpstr>
      <vt:lpstr>01 仿真对象的机理模型</vt:lpstr>
      <vt:lpstr>02控制系统方框图</vt:lpstr>
      <vt:lpstr>03 Simulink仿真模型</vt:lpstr>
      <vt:lpstr>03 Simulink仿真模型</vt:lpstr>
      <vt:lpstr>04 被控对象开环输入输出响应测试</vt:lpstr>
      <vt:lpstr>05 PID整定</vt:lpstr>
      <vt:lpstr>05 PID整定</vt:lpstr>
      <vt:lpstr>05 PID整定</vt:lpstr>
      <vt:lpstr>06 设定值跟踪与抗干扰响应</vt:lpstr>
      <vt:lpstr>06 设定值跟踪与抗干扰响应</vt:lpstr>
      <vt:lpstr>06 设定值跟踪与抗干扰响应</vt:lpstr>
      <vt:lpstr>07 改变参数对控制系统性能的影响</vt:lpstr>
      <vt:lpstr>07 改变参数对控制系统性能的影响</vt:lpstr>
      <vt:lpstr>07 改变参数对控制系统性能的影响</vt:lpstr>
      <vt:lpstr>PowerPoint 演示文稿</vt:lpstr>
      <vt:lpstr>01 基于运动学方程建立机理模型</vt:lpstr>
      <vt:lpstr>02 建立控制系统方块图</vt:lpstr>
      <vt:lpstr>03 建立Simulink仿真模型</vt:lpstr>
      <vt:lpstr>04 被控对象开环输入输出响应</vt:lpstr>
      <vt:lpstr>04 被控对象开环输入输出响应</vt:lpstr>
      <vt:lpstr>05 PID参数整定</vt:lpstr>
      <vt:lpstr>05 PID参数整定 – 改变内环比例参数</vt:lpstr>
      <vt:lpstr>05 PID参数整定 – 外环加入微分作用</vt:lpstr>
      <vt:lpstr>06 设定值跟踪实验</vt:lpstr>
      <vt:lpstr>07 改变系统参数 - 改变角速度、角度变送环节参数T1、T2</vt:lpstr>
      <vt:lpstr>07 改变系统参数 - 改变机械臂质量m1、m2</vt:lpstr>
      <vt:lpstr>07 改变系统参数 - 改变机械臂长度l1、l2</vt:lpstr>
      <vt:lpstr>07 改变系统参数 - 改变重力加速度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#我为母校送模板#</dc:title>
  <dc:creator>Lynn Fu</dc:creator>
  <cp:keywords>51PPT模板网</cp:keywords>
  <cp:lastModifiedBy>11196</cp:lastModifiedBy>
  <cp:revision>73</cp:revision>
  <dcterms:created xsi:type="dcterms:W3CDTF">2019-04-08T08:24:00Z</dcterms:created>
  <dcterms:modified xsi:type="dcterms:W3CDTF">2021-02-14T04:22:41Z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2052-11.1.0.9192</vt:lpwstr>
  </property>
</Properties>
</file>